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3.xml" ContentType="application/vnd.openxmlformats-officedocument.customXmlProperties+xml"/>
  <Override PartName="/customXml/itemProps1.xml" ContentType="application/vnd.openxmlformats-officedocument.customXmlProperties+xml"/>
  <Override PartName="/customXml/item2.xml" ContentType="application/xml"/>
  <Override PartName="/customXml/itemProps2.xml" ContentType="application/vnd.openxmlformats-officedocument.customXmlProperties+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3.xml" ContentType="application/xml"/>
  <Override PartName="/ppt/presentation.xml" ContentType="application/vnd.openxmlformats-officedocument.presentationml.presentation.main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media/image1.jpeg" ContentType="image/jpe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8" name="PlaceHolder 4"/>
          <p:cNvSpPr>
            <a:spLocks noGrp="1"/>
          </p:cNvSpPr>
          <p:nvPr>
            <p:ph type="dt" idx="3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9" name="PlaceHolder 5"/>
          <p:cNvSpPr>
            <a:spLocks noGrp="1"/>
          </p:cNvSpPr>
          <p:nvPr>
            <p:ph type="ftr" idx="4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0" name="PlaceHolder 6"/>
          <p:cNvSpPr>
            <a:spLocks noGrp="1"/>
          </p:cNvSpPr>
          <p:nvPr>
            <p:ph type="sldNum" idx="5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0620F9EC-042B-429E-A9D4-98D9759EE711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20"/>
          <p:cNvSpPr/>
          <p:nvPr/>
        </p:nvSpPr>
        <p:spPr>
          <a:xfrm>
            <a:off x="666360" y="4616640"/>
            <a:ext cx="5334480" cy="4371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3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5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8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CustomShape 11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4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7"/>
          <p:cNvSpPr/>
          <p:nvPr/>
        </p:nvSpPr>
        <p:spPr>
          <a:xfrm>
            <a:off x="685800" y="4342320"/>
            <a:ext cx="5485320" cy="411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0" name="Rectangle 50" hidden="1"/>
          <p:cNvSpPr/>
          <p:nvPr/>
        </p:nvSpPr>
        <p:spPr>
          <a:xfrm>
            <a:off x="0" y="6746040"/>
            <a:ext cx="1219032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Rectangle 13" hidden="1"/>
          <p:cNvSpPr/>
          <p:nvPr/>
        </p:nvSpPr>
        <p:spPr>
          <a:xfrm>
            <a:off x="0" y="752040"/>
            <a:ext cx="12190320" cy="18324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2" name="Rectangle 50" hidden="1"/>
          <p:cNvSpPr/>
          <p:nvPr/>
        </p:nvSpPr>
        <p:spPr>
          <a:xfrm>
            <a:off x="0" y="8280"/>
            <a:ext cx="1219032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10" descr=""/>
          <p:cNvPicPr/>
          <p:nvPr/>
        </p:nvPicPr>
        <p:blipFill>
          <a:blip r:embed="rId3"/>
          <a:stretch/>
        </p:blipFill>
        <p:spPr>
          <a:xfrm>
            <a:off x="11007720" y="-43560"/>
            <a:ext cx="1427040" cy="106992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4" name="Slide Number Placeholder 5" hidden="1"/>
          <p:cNvSpPr/>
          <p:nvPr/>
        </p:nvSpPr>
        <p:spPr>
          <a:xfrm>
            <a:off x="11582280" y="6619680"/>
            <a:ext cx="470880" cy="236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95B1FEAA-84CC-4994-82B4-2177752BE621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5"/>
          <p:cNvSpPr/>
          <p:nvPr/>
        </p:nvSpPr>
        <p:spPr>
          <a:xfrm>
            <a:off x="11940120" y="6649200"/>
            <a:ext cx="249840" cy="20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6" name="Rectangle 50"/>
          <p:cNvSpPr/>
          <p:nvPr/>
        </p:nvSpPr>
        <p:spPr>
          <a:xfrm>
            <a:off x="0" y="6746040"/>
            <a:ext cx="1219032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 useBgFill="1">
        <p:nvSpPr>
          <p:cNvPr id="7" name="Rectangle 50"/>
          <p:cNvSpPr/>
          <p:nvPr/>
        </p:nvSpPr>
        <p:spPr>
          <a:xfrm>
            <a:off x="0" y="8280"/>
            <a:ext cx="1219032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" name="Picture 11" descr=""/>
          <p:cNvPicPr/>
          <p:nvPr/>
        </p:nvPicPr>
        <p:blipFill>
          <a:blip r:embed="rId4"/>
          <a:stretch/>
        </p:blipFill>
        <p:spPr>
          <a:xfrm>
            <a:off x="1482840" y="489960"/>
            <a:ext cx="9224640" cy="806040"/>
          </a:xfrm>
          <a:prstGeom prst="rect">
            <a:avLst/>
          </a:prstGeom>
          <a:ln w="0">
            <a:noFill/>
          </a:ln>
          <a:effectLst>
            <a:outerShdw algn="tl" blurRad="63360" dir="2700000" dist="37674" rotWithShape="0">
              <a:srgbClr val="000000">
                <a:alpha val="80000"/>
              </a:srgbClr>
            </a:outerShdw>
          </a:effectLst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" name="" descr=""/>
          <p:cNvPicPr/>
          <p:nvPr/>
        </p:nvPicPr>
        <p:blipFill>
          <a:blip r:embed="rId5"/>
          <a:stretch/>
        </p:blipFill>
        <p:spPr>
          <a:xfrm>
            <a:off x="0" y="0"/>
            <a:ext cx="914400" cy="877320"/>
          </a:xfrm>
          <a:prstGeom prst="rect">
            <a:avLst/>
          </a:prstGeom>
          <a:ln w="0">
            <a:noFill/>
          </a:ln>
        </p:spPr>
      </p:pic>
      <p:pic>
        <p:nvPicPr>
          <p:cNvPr id="12" name="" descr=""/>
          <p:cNvPicPr/>
          <p:nvPr/>
        </p:nvPicPr>
        <p:blipFill>
          <a:blip r:embed="rId6"/>
          <a:stretch/>
        </p:blipFill>
        <p:spPr>
          <a:xfrm>
            <a:off x="4370400" y="1289880"/>
            <a:ext cx="3392280" cy="339228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50"/>
          <p:cNvSpPr/>
          <p:nvPr/>
        </p:nvSpPr>
        <p:spPr>
          <a:xfrm>
            <a:off x="0" y="674604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Rectangle 13"/>
          <p:cNvSpPr/>
          <p:nvPr/>
        </p:nvSpPr>
        <p:spPr>
          <a:xfrm>
            <a:off x="0" y="752040"/>
            <a:ext cx="12191400" cy="18432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51" name="Rectangle 50"/>
          <p:cNvSpPr/>
          <p:nvPr/>
        </p:nvSpPr>
        <p:spPr>
          <a:xfrm>
            <a:off x="0" y="828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2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8120" cy="107100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53" name="Slide Number Placeholder 5"/>
          <p:cNvSpPr/>
          <p:nvPr/>
        </p:nvSpPr>
        <p:spPr>
          <a:xfrm>
            <a:off x="11582280" y="6619680"/>
            <a:ext cx="471960" cy="23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88958B85-0D57-4A68-AA9F-26436C621CB0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1"/>
          <p:cNvSpPr>
            <a:spLocks noGrp="1"/>
          </p:cNvSpPr>
          <p:nvPr>
            <p:ph type="dt" idx="1"/>
          </p:nvPr>
        </p:nvSpPr>
        <p:spPr>
          <a:xfrm>
            <a:off x="0" y="64969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7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400" cy="87732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4" name="Rectangle 50"/>
          <p:cNvSpPr/>
          <p:nvPr/>
        </p:nvSpPr>
        <p:spPr>
          <a:xfrm>
            <a:off x="0" y="674604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Rectangle 13"/>
          <p:cNvSpPr/>
          <p:nvPr/>
        </p:nvSpPr>
        <p:spPr>
          <a:xfrm>
            <a:off x="0" y="752040"/>
            <a:ext cx="12191400" cy="18432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96" name="Rectangle 50"/>
          <p:cNvSpPr/>
          <p:nvPr/>
        </p:nvSpPr>
        <p:spPr>
          <a:xfrm>
            <a:off x="0" y="828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7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8120" cy="107100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98" name="Slide Number Placeholder 5"/>
          <p:cNvSpPr/>
          <p:nvPr/>
        </p:nvSpPr>
        <p:spPr>
          <a:xfrm>
            <a:off x="11582280" y="6619680"/>
            <a:ext cx="471960" cy="23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B4CD2565-9554-46AE-A465-E304C2F13CE1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dt" idx="2"/>
          </p:nvPr>
        </p:nvSpPr>
        <p:spPr>
          <a:xfrm>
            <a:off x="0" y="64969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03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400" cy="87732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50"/>
          <p:cNvSpPr/>
          <p:nvPr/>
        </p:nvSpPr>
        <p:spPr>
          <a:xfrm>
            <a:off x="0" y="674604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Rectangle 13"/>
          <p:cNvSpPr/>
          <p:nvPr/>
        </p:nvSpPr>
        <p:spPr>
          <a:xfrm>
            <a:off x="0" y="752040"/>
            <a:ext cx="12191400" cy="18432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42" name="Rectangle 50"/>
          <p:cNvSpPr/>
          <p:nvPr/>
        </p:nvSpPr>
        <p:spPr>
          <a:xfrm>
            <a:off x="0" y="828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3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8120" cy="107100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144" name="Slide Number Placeholder 5"/>
          <p:cNvSpPr/>
          <p:nvPr/>
        </p:nvSpPr>
        <p:spPr>
          <a:xfrm>
            <a:off x="11582280" y="6619680"/>
            <a:ext cx="471960" cy="23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5EE7AA9F-D3D0-4366-A82A-CCDDF90B5F3D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TextBox 2"/>
          <p:cNvSpPr/>
          <p:nvPr/>
        </p:nvSpPr>
        <p:spPr>
          <a:xfrm>
            <a:off x="2190960" y="3271320"/>
            <a:ext cx="77209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Brush Script MT"/>
                <a:ea typeface="DejaVu Sans"/>
              </a:rPr>
              <a:t>U.S. Army Signal School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400" cy="877320"/>
          </a:xfrm>
          <a:prstGeom prst="rect">
            <a:avLst/>
          </a:prstGeom>
          <a:ln w="0">
            <a:noFill/>
          </a:ln>
        </p:spPr>
      </p:pic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hyperlink" Target="https://www.google.com/url?sa=i&amp;url=https://www.pngkey.com/maxpic/u2w7q8e6i1t4y3i1/&amp;psig=AOvVaw3EUu9hVQOUwBn1lRcJN_mw&amp;ust=1588671589481000&amp;source=images&amp;cd=vfe&amp;ved=0CAIQjRxqFwoTCOickoL1mekCFQAAAAAdAAAAABAF" TargetMode="Externa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9"/>
          <p:cNvSpPr/>
          <p:nvPr/>
        </p:nvSpPr>
        <p:spPr>
          <a:xfrm>
            <a:off x="688680" y="4222800"/>
            <a:ext cx="10968120" cy="114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Modules, Imports, and PIP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228600" y="5257800"/>
            <a:ext cx="7234560" cy="1152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ctr">
            <a:noAutofit/>
          </a:bodyPr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Dr. Ball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extBox 5"/>
          <p:cNvSpPr/>
          <p:nvPr/>
        </p:nvSpPr>
        <p:spPr>
          <a:xfrm>
            <a:off x="4252320" y="3292920"/>
            <a:ext cx="368604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  <a:ea typeface="DejaVu Sans"/>
              </a:rPr>
              <a:t>Closing Comments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TextBox 5"/>
          <p:cNvSpPr/>
          <p:nvPr/>
        </p:nvSpPr>
        <p:spPr>
          <a:xfrm>
            <a:off x="3848760" y="3292920"/>
            <a:ext cx="466128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  <a:ea typeface="DejaVu Sans"/>
              </a:rPr>
              <a:t>Questions &amp; Comments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608040" y="-158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Modules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CustomShape 4"/>
          <p:cNvSpPr/>
          <p:nvPr/>
        </p:nvSpPr>
        <p:spPr>
          <a:xfrm>
            <a:off x="871200" y="1795680"/>
            <a:ext cx="1070784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Modules are python functions that can be used in programs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Any program can use a module by importing it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ustomShape 6"/>
          <p:cNvSpPr/>
          <p:nvPr/>
        </p:nvSpPr>
        <p:spPr>
          <a:xfrm>
            <a:off x="608040" y="-194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Importing a Module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CustomShape 7"/>
          <p:cNvSpPr/>
          <p:nvPr/>
        </p:nvSpPr>
        <p:spPr>
          <a:xfrm>
            <a:off x="871200" y="1219320"/>
            <a:ext cx="10707840" cy="437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Once the module has been saved, it can be imported into a program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Import statements tell Python which modules to load into the program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The functions inside the module are copied into the program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Python does this behind the scenes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328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All functions in the module are available for use in the program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9"/>
          <p:cNvSpPr/>
          <p:nvPr/>
        </p:nvSpPr>
        <p:spPr>
          <a:xfrm>
            <a:off x="608040" y="-230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Using a Module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CustomShape 10"/>
          <p:cNvSpPr/>
          <p:nvPr/>
        </p:nvSpPr>
        <p:spPr>
          <a:xfrm>
            <a:off x="871200" y="1327680"/>
            <a:ext cx="10707840" cy="4449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import time</a:t>
            </a:r>
            <a:br>
              <a:rPr sz="3200"/>
            </a:b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time_out( t 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"""Give someone a timeout."""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print("You need a timeout.")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time.sleep(t)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print("Okay. Do you feel better now?")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time_out(10)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2"/>
          <p:cNvSpPr/>
          <p:nvPr/>
        </p:nvSpPr>
        <p:spPr>
          <a:xfrm>
            <a:off x="608040" y="-194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Making a Module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CustomShape 13"/>
          <p:cNvSpPr/>
          <p:nvPr/>
        </p:nvSpPr>
        <p:spPr>
          <a:xfrm>
            <a:off x="871200" y="1795680"/>
            <a:ext cx="1070784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31640" indent="-323280">
              <a:lnSpc>
                <a:spcPct val="93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Define a function and save it as a py file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make_pizza(size, *toppings):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"""Summarize the pizza we are about to make."""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print(f"\nMaking a {size}-inch pizza with the following toppings:")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for topping in toppings: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print("- " + topping)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15"/>
          <p:cNvSpPr/>
          <p:nvPr/>
        </p:nvSpPr>
        <p:spPr>
          <a:xfrm>
            <a:off x="608040" y="-194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Import the Module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CustomShape 16"/>
          <p:cNvSpPr/>
          <p:nvPr/>
        </p:nvSpPr>
        <p:spPr>
          <a:xfrm>
            <a:off x="870840" y="1795680"/>
            <a:ext cx="1070820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import pizza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pizza.make_pizza(16, 'pepperoni')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pizza.make_pizza(12, 'mushrooms', 'eggs', 'spam')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8"/>
          <p:cNvSpPr/>
          <p:nvPr/>
        </p:nvSpPr>
        <p:spPr>
          <a:xfrm>
            <a:off x="608040" y="-194400"/>
            <a:ext cx="10969200" cy="114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Different Ways to Import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CustomShape 21"/>
          <p:cNvSpPr/>
          <p:nvPr/>
        </p:nvSpPr>
        <p:spPr>
          <a:xfrm>
            <a:off x="870840" y="1291680"/>
            <a:ext cx="10708200" cy="3754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import pizza as p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p.make_pizza(12, 'ham', 'pineapple')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31640" indent="-323280">
              <a:lnSpc>
                <a:spcPct val="115000"/>
              </a:lnSpc>
              <a:buClr>
                <a:srgbClr val="ff6633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- Or -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from pizza import make_pizza as mp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mp(16, 'sausage', 'bacon', 'spam')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0" y="3024000"/>
            <a:ext cx="12191400" cy="75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</a:rPr>
              <a:t>PIP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1400" cy="75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Arial"/>
              </a:rPr>
              <a:t>Check on Learning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/>
          </p:nvPr>
        </p:nvSpPr>
        <p:spPr>
          <a:xfrm>
            <a:off x="609480" y="1182600"/>
            <a:ext cx="10972080" cy="4942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8" name="Picture 4" descr="Download Image Transparent Animation Bouncy Question Mark ...">
            <a:hlinkClick r:id="rId1"/>
          </p:cNvPr>
          <p:cNvPicPr/>
          <p:nvPr/>
        </p:nvPicPr>
        <p:blipFill>
          <a:blip r:embed="rId2"/>
          <a:stretch/>
        </p:blipFill>
        <p:spPr>
          <a:xfrm>
            <a:off x="10519920" y="2201040"/>
            <a:ext cx="1479960" cy="3407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4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20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2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width*sin(2.5*pi*$)" tm="0">
                                          <p:val>
                                            <p:fltVal val="0"/>
                                          </p:val>
                                        </p:tav>
                                        <p:tav fmla="width*sin(2.5*pi*$)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2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D0DBA1F51DED4C8946A9A62D635EB0" ma:contentTypeVersion="4" ma:contentTypeDescription="Create a new document." ma:contentTypeScope="" ma:versionID="55e6f6f3385cd15f675eebf012e275b6">
  <xsd:schema xmlns:xsd="http://www.w3.org/2001/XMLSchema" xmlns:xs="http://www.w3.org/2001/XMLSchema" xmlns:p="http://schemas.microsoft.com/office/2006/metadata/properties" xmlns:ns2="e39bc825-5f20-4386-af62-c32cc36505b5" xmlns:ns3="6b277826-c095-4b64-9376-28890faaa124" targetNamespace="http://schemas.microsoft.com/office/2006/metadata/properties" ma:root="true" ma:fieldsID="c5e469616ca3f91eaca28ed43ed2cfbf" ns2:_="" ns3:_="">
    <xsd:import namespace="e39bc825-5f20-4386-af62-c32cc36505b5"/>
    <xsd:import namespace="6b277826-c095-4b64-9376-28890faaa12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9bc825-5f20-4386-af62-c32cc36505b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277826-c095-4b64-9376-28890faaa12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6b277826-c095-4b64-9376-28890faaa124">
      <UserInfo>
        <DisplayName>Romain, Kendra R MAJ USARMY SIGNAL SCHL (USA)</DisplayName>
        <AccountId>17</AccountId>
        <AccountType/>
      </UserInfo>
      <UserInfo>
        <DisplayName>Garcia, Alisha M MAJ USARMY SIGNAL SCHL (USA)</DisplayName>
        <AccountId>18</AccountId>
        <AccountType/>
      </UserInfo>
      <UserInfo>
        <DisplayName>Graves, Jeffery K CIV USARMY SIGNAL SCHL (USA)</DisplayName>
        <AccountId>19</AccountId>
        <AccountType/>
      </UserInfo>
      <UserInfo>
        <DisplayName>Berry, Michael J CIV USARMY SIGNAL SCHL (USA)</DisplayName>
        <AccountId>13</AccountId>
        <AccountType/>
      </UserInfo>
      <UserInfo>
        <DisplayName>Henry, James P CW5 USARMY SIGNAL SCHL (USA)</DisplayName>
        <AccountId>20</AccountId>
        <AccountType/>
      </UserInfo>
      <UserInfo>
        <DisplayName>Root, Brian H MAJ USARMY SIGNAL SCHL (USA)</DisplayName>
        <AccountId>21</AccountId>
        <AccountType/>
      </UserInfo>
      <UserInfo>
        <DisplayName>Becker, Andrew D CPT USARMY SIGNAL SCHL (USA)</DisplayName>
        <AccountId>22</AccountId>
        <AccountType/>
      </UserInfo>
      <UserInfo>
        <DisplayName>Jones, Ernest B CIV USARMY SIGNAL SCHL (USA)</DisplayName>
        <AccountId>14</AccountId>
        <AccountType/>
      </UserInfo>
      <UserInfo>
        <DisplayName>Williamson, Garrett J CIV USARMY CYBER COE (USA)</DisplayName>
        <AccountId>23</AccountId>
        <AccountType/>
      </UserInfo>
      <UserInfo>
        <DisplayName>Hardy, Paul E SFC USARMY CYBER COE (USA)</DisplayName>
        <AccountId>24</AccountId>
        <AccountType/>
      </UserInfo>
      <UserInfo>
        <DisplayName>Price, Lakeisha R CTR USARMY SIGNAL SCHL (USA)</DisplayName>
        <AccountId>25</AccountId>
        <AccountType/>
      </UserInfo>
      <UserInfo>
        <DisplayName>Leonard, Shawn P CIV USARMY SIGNAL SCHL (USA)</DisplayName>
        <AccountId>26</AccountId>
        <AccountType/>
      </UserInfo>
      <UserInfo>
        <DisplayName>Yelverton, Sandra L CIV USARMY SIGNAL SCHL (USA)</DisplayName>
        <AccountId>27</AccountId>
        <AccountType/>
      </UserInfo>
      <UserInfo>
        <DisplayName>Rainge, Charles B Jr CIV USARMY SIGNAL SCHL (USA)</DisplayName>
        <AccountId>28</AccountId>
        <AccountType/>
      </UserInfo>
      <UserInfo>
        <DisplayName>Kozlowski, Derrick R CPT USARMY SOCOM (USA)</DisplayName>
        <AccountId>29</AccountId>
        <AccountType/>
      </UserInfo>
      <UserInfo>
        <DisplayName>Gladden, Jordan R CW3 USARMY CYBER COE (USA)</DisplayName>
        <AccountId>15</AccountId>
        <AccountType/>
      </UserInfo>
      <UserInfo>
        <DisplayName>Kotanko, Joel A MAJ USARMY SIGNAL SCHL (USA)</DisplayName>
        <AccountId>10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A9E61E9F-9AA9-42EF-86F0-A2EC82A80F71}">
  <ds:schemaRefs>
    <ds:schemaRef ds:uri="6b277826-c095-4b64-9376-28890faaa124"/>
    <ds:schemaRef ds:uri="e39bc825-5f20-4386-af62-c32cc36505b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B733C34-1579-4131-9A68-6F1A8839A29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D77D44A-CAF3-4499-A085-AEDB4567348F}">
  <ds:schemaRefs>
    <ds:schemaRef ds:uri="6b277826-c095-4b64-9376-28890faaa124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378</TotalTime>
  <Application>LibreOffice/7.5.1.2$Windows_X86_64 LibreOffice_project/fcbaee479e84c6cd81291587d2ee68cba099e129</Application>
  <AppVersion>15.0000</AppVersion>
  <Words>12</Words>
  <Paragraphs>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2023-04-12T14:53:53Z</dcterms:created>
  <dc:creator>Hardy, Paul E SFC</dc:creator>
  <dc:description/>
  <dc:language>en-US</dc:language>
  <cp:lastModifiedBy/>
  <dcterms:modified xsi:type="dcterms:W3CDTF">2024-05-02T16:56:53Z</dcterms:modified>
  <cp:revision>12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0x01010090D0DBA1F51DED4C8946A9A62D635EB0</vt:lpwstr>
  </property>
  <property fmtid="{D5CDD505-2E9C-101B-9397-08002B2CF9AE}" pid="3" name="Notes">
    <vt:i4>1</vt:i4>
  </property>
  <property fmtid="{D5CDD505-2E9C-101B-9397-08002B2CF9AE}" pid="4" name="PresentationFormat">
    <vt:lpwstr>Widescreen</vt:lpwstr>
  </property>
  <property fmtid="{D5CDD505-2E9C-101B-9397-08002B2CF9AE}" pid="5" name="Slides">
    <vt:i4>6</vt:i4>
  </property>
</Properties>
</file>